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347" r:id="rId31"/>
    <p:sldId id="346" r:id="rId32"/>
    <p:sldId id="289" r:id="rId33"/>
    <p:sldId id="290" r:id="rId34"/>
    <p:sldId id="291" r:id="rId35"/>
    <p:sldId id="292" r:id="rId36"/>
    <p:sldId id="293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5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0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4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6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04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0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49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93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3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D0A9-4877-485E-BAB2-CBAB85F931DD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0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AD0A9-4877-485E-BAB2-CBAB85F931DD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177C5-F5A5-4176-93B5-48ADE5944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20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 /><Relationship Id="rId1" Type="http://schemas.openxmlformats.org/officeDocument/2006/relationships/slideLayout" Target="../slideLayouts/slideLayout6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 /><Relationship Id="rId2" Type="http://schemas.openxmlformats.org/officeDocument/2006/relationships/image" Target="../media/image10.jpg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12.jp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 /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6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 /><Relationship Id="rId1" Type="http://schemas.openxmlformats.org/officeDocument/2006/relationships/slideLayout" Target="../slideLayouts/slideLayout6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 /><Relationship Id="rId1" Type="http://schemas.openxmlformats.org/officeDocument/2006/relationships/slideLayout" Target="../slideLayouts/slideLayout6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 /><Relationship Id="rId2" Type="http://schemas.openxmlformats.org/officeDocument/2006/relationships/image" Target="../media/image17.emf" /><Relationship Id="rId1" Type="http://schemas.openxmlformats.org/officeDocument/2006/relationships/slideLayout" Target="../slideLayouts/slideLayout6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 /><Relationship Id="rId1" Type="http://schemas.openxmlformats.org/officeDocument/2006/relationships/slideLayout" Target="../slideLayouts/slideLayout6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 /><Relationship Id="rId1" Type="http://schemas.openxmlformats.org/officeDocument/2006/relationships/slideLayout" Target="../slideLayouts/slideLayout6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 /><Relationship Id="rId1" Type="http://schemas.openxmlformats.org/officeDocument/2006/relationships/slideLayout" Target="../slideLayouts/slideLayout6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6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 /><Relationship Id="rId1" Type="http://schemas.openxmlformats.org/officeDocument/2006/relationships/slideLayout" Target="../slideLayouts/slideLayout6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 /><Relationship Id="rId1" Type="http://schemas.openxmlformats.org/officeDocument/2006/relationships/slideLayout" Target="../slideLayouts/slideLayout6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 /><Relationship Id="rId1" Type="http://schemas.openxmlformats.org/officeDocument/2006/relationships/slideLayout" Target="../slideLayouts/slideLayout6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 /><Relationship Id="rId1" Type="http://schemas.openxmlformats.org/officeDocument/2006/relationships/slideLayout" Target="../slideLayouts/slideLayout6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 /><Relationship Id="rId2" Type="http://schemas.openxmlformats.org/officeDocument/2006/relationships/image" Target="../media/image26.emf" /><Relationship Id="rId1" Type="http://schemas.openxmlformats.org/officeDocument/2006/relationships/slideLayout" Target="../slideLayouts/slideLayout6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 /><Relationship Id="rId1" Type="http://schemas.openxmlformats.org/officeDocument/2006/relationships/slideLayout" Target="../slideLayouts/slideLayout6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 /><Relationship Id="rId2" Type="http://schemas.openxmlformats.org/officeDocument/2006/relationships/image" Target="../media/image29.emf" /><Relationship Id="rId1" Type="http://schemas.openxmlformats.org/officeDocument/2006/relationships/slideLayout" Target="../slideLayouts/slideLayout6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 /><Relationship Id="rId2" Type="http://schemas.openxmlformats.org/officeDocument/2006/relationships/image" Target="../media/image31.emf" /><Relationship Id="rId1" Type="http://schemas.openxmlformats.org/officeDocument/2006/relationships/slideLayout" Target="../slideLayouts/slideLayout6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 /><Relationship Id="rId1" Type="http://schemas.openxmlformats.org/officeDocument/2006/relationships/slideLayout" Target="../slideLayouts/slideLayout6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 /><Relationship Id="rId1" Type="http://schemas.openxmlformats.org/officeDocument/2006/relationships/slideLayout" Target="../slideLayouts/slideLayout6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 /><Relationship Id="rId1" Type="http://schemas.openxmlformats.org/officeDocument/2006/relationships/slideLayout" Target="../slideLayouts/slideLayout6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 /><Relationship Id="rId2" Type="http://schemas.openxmlformats.org/officeDocument/2006/relationships/image" Target="../media/image36.emf" /><Relationship Id="rId1" Type="http://schemas.openxmlformats.org/officeDocument/2006/relationships/slideLayout" Target="../slideLayouts/slideLayout6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 /><Relationship Id="rId1" Type="http://schemas.openxmlformats.org/officeDocument/2006/relationships/slideLayout" Target="../slideLayouts/slideLayout6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 /><Relationship Id="rId1" Type="http://schemas.openxmlformats.org/officeDocument/2006/relationships/slideLayout" Target="../slideLayouts/slideLayout6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 /><Relationship Id="rId1" Type="http://schemas.openxmlformats.org/officeDocument/2006/relationships/slideLayout" Target="../slideLayouts/slideLayout6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 /><Relationship Id="rId1" Type="http://schemas.openxmlformats.org/officeDocument/2006/relationships/slideLayout" Target="../slideLayouts/slideLayout6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 /><Relationship Id="rId1" Type="http://schemas.openxmlformats.org/officeDocument/2006/relationships/slideLayout" Target="../slideLayouts/slideLayout6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6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 /><Relationship Id="rId2" Type="http://schemas.openxmlformats.org/officeDocument/2006/relationships/image" Target="../media/image4.jpg" /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6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6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291" y="2166216"/>
            <a:ext cx="10515600" cy="1325563"/>
          </a:xfrm>
        </p:spPr>
        <p:txBody>
          <a:bodyPr/>
          <a:lstStyle/>
          <a:p>
            <a:r>
              <a:rPr lang="en-US" b="1" dirty="0"/>
              <a:t>Chapter 6 Decision Tree Learning </a:t>
            </a:r>
          </a:p>
        </p:txBody>
      </p:sp>
    </p:spTree>
    <p:extLst>
      <p:ext uri="{BB962C8B-B14F-4D97-AF65-F5344CB8AC3E}">
        <p14:creationId xmlns:p14="http://schemas.microsoft.com/office/powerpoint/2010/main" val="197725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30" y="303304"/>
            <a:ext cx="10008739" cy="625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Fundamentals</a:t>
            </a:r>
            <a:r>
              <a:rPr lang="en-US" spc="-30" dirty="0"/>
              <a:t> </a:t>
            </a:r>
            <a:r>
              <a:rPr lang="en-US" dirty="0"/>
              <a:t>of</a:t>
            </a:r>
            <a:r>
              <a:rPr lang="en-US" spc="-10" dirty="0"/>
              <a:t> </a:t>
            </a:r>
            <a:r>
              <a:rPr lang="en-US" spc="-20" dirty="0"/>
              <a:t>Entropy</a:t>
            </a:r>
            <a:endParaRPr lang="en-US" dirty="0"/>
          </a:p>
        </p:txBody>
      </p:sp>
      <p:grpSp>
        <p:nvGrpSpPr>
          <p:cNvPr id="3" name="object 3"/>
          <p:cNvGrpSpPr/>
          <p:nvPr/>
        </p:nvGrpSpPr>
        <p:grpSpPr>
          <a:xfrm>
            <a:off x="1110996" y="1751076"/>
            <a:ext cx="9874250" cy="4178935"/>
            <a:chOff x="1110996" y="1751076"/>
            <a:chExt cx="9874250" cy="4178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0996" y="1751076"/>
              <a:ext cx="9838944" cy="11612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2947" y="2948940"/>
              <a:ext cx="4677156" cy="6477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0348" y="3610355"/>
              <a:ext cx="9724644" cy="2319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365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" dirty="0"/>
              <a:t>General</a:t>
            </a:r>
            <a:r>
              <a:rPr lang="en-US" b="1" spc="5" dirty="0"/>
              <a:t> </a:t>
            </a:r>
            <a:r>
              <a:rPr lang="en-US" b="1" spc="-5" dirty="0"/>
              <a:t>Algorithm </a:t>
            </a:r>
            <a:r>
              <a:rPr lang="en-US" b="1" spc="-20" dirty="0"/>
              <a:t>for</a:t>
            </a:r>
            <a:r>
              <a:rPr lang="en-US" b="1" spc="-5" dirty="0"/>
              <a:t> Decision</a:t>
            </a:r>
            <a:r>
              <a:rPr lang="en-US" b="1" spc="10" dirty="0"/>
              <a:t> </a:t>
            </a:r>
            <a:r>
              <a:rPr lang="en-US" b="1" spc="-45" dirty="0"/>
              <a:t>Trees</a:t>
            </a:r>
            <a:endParaRPr lang="en-US" b="1" dirty="0"/>
          </a:p>
        </p:txBody>
      </p:sp>
      <p:grpSp>
        <p:nvGrpSpPr>
          <p:cNvPr id="3" name="object 3"/>
          <p:cNvGrpSpPr/>
          <p:nvPr/>
        </p:nvGrpSpPr>
        <p:grpSpPr>
          <a:xfrm>
            <a:off x="1104900" y="1606296"/>
            <a:ext cx="9907905" cy="4442460"/>
            <a:chOff x="1104900" y="1606296"/>
            <a:chExt cx="9907905" cy="44424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807" y="1606296"/>
              <a:ext cx="9881616" cy="11932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4900" y="2651760"/>
              <a:ext cx="9907524" cy="3396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475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5" dirty="0"/>
              <a:t>Decision</a:t>
            </a:r>
            <a:r>
              <a:rPr lang="en-US" b="1" spc="-10" dirty="0"/>
              <a:t> </a:t>
            </a:r>
            <a:r>
              <a:rPr lang="en-US" b="1" spc="-55" dirty="0"/>
              <a:t>Tree</a:t>
            </a:r>
            <a:r>
              <a:rPr lang="en-US" b="1" spc="-35" dirty="0"/>
              <a:t> </a:t>
            </a:r>
            <a:r>
              <a:rPr lang="en-US" b="1" dirty="0"/>
              <a:t>Induction</a:t>
            </a:r>
            <a:r>
              <a:rPr lang="en-US" b="1" spc="20" dirty="0"/>
              <a:t> </a:t>
            </a:r>
            <a:r>
              <a:rPr lang="en-US" b="1" spc="-5" dirty="0"/>
              <a:t>Algorithms</a:t>
            </a:r>
            <a:endParaRPr lang="en-US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503" y="1946148"/>
            <a:ext cx="10354056" cy="3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28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810" y="-147494"/>
            <a:ext cx="10515600" cy="1325563"/>
          </a:xfrm>
        </p:spPr>
        <p:txBody>
          <a:bodyPr/>
          <a:lstStyle/>
          <a:p>
            <a:r>
              <a:rPr lang="en-US" b="1" spc="-5" dirty="0"/>
              <a:t>ID3</a:t>
            </a:r>
            <a:r>
              <a:rPr lang="en-US" b="1" spc="-20" dirty="0"/>
              <a:t> </a:t>
            </a:r>
            <a:r>
              <a:rPr lang="en-US" b="1" spc="-70" dirty="0"/>
              <a:t>Tree</a:t>
            </a:r>
            <a:r>
              <a:rPr lang="en-US" b="1" spc="-15" dirty="0"/>
              <a:t> </a:t>
            </a:r>
            <a:r>
              <a:rPr lang="en-US" b="1" spc="-10" dirty="0"/>
              <a:t>Construction</a:t>
            </a:r>
            <a:endParaRPr lang="en-US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810" y="2523744"/>
            <a:ext cx="9781032" cy="43342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073" y="1302327"/>
            <a:ext cx="10875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1.ID3 is an example of univariate decision tree with only one feature at each decision node </a:t>
            </a:r>
            <a:r>
              <a:rPr lang="en-US" dirty="0">
                <a:sym typeface="Wingdings" panose="05000000000000000000" pitchFamily="2" charset="2"/>
              </a:rPr>
              <a:t>axis aligned splits.</a:t>
            </a:r>
          </a:p>
          <a:p>
            <a:r>
              <a:rPr lang="en-US" dirty="0">
                <a:sym typeface="Wingdings" panose="05000000000000000000" pitchFamily="2" charset="2"/>
              </a:rPr>
              <a:t>2.It constructs the tree using greedy approach in a top down fashion by identifying the best attribute of each level in the tree.</a:t>
            </a:r>
          </a:p>
          <a:p>
            <a:r>
              <a:rPr lang="en-US" dirty="0">
                <a:sym typeface="Wingdings" panose="05000000000000000000" pitchFamily="2" charset="2"/>
              </a:rPr>
              <a:t>3.Works fine for discrete, otherwise it has to partitioned attributes to discrete features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5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2216727"/>
            <a:ext cx="98436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The algorithm builds a tree using pruning measure “information Gain” with given training dataset and constructed tree to classify test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Works fine for larger dataset.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Small dataset </a:t>
            </a:r>
            <a:r>
              <a:rPr lang="en-US" dirty="0" err="1"/>
              <a:t>overfitting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accurate if missing values.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C4.5 and CART handle discrete and continuous values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. C4.5 and CART handle missing data as well.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C4.5 is prone to outliers and CART handle it well.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03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06" y="182162"/>
            <a:ext cx="11081029" cy="29212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7" y="2798618"/>
            <a:ext cx="11081028" cy="40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61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39" y="674226"/>
            <a:ext cx="9428522" cy="550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" y="0"/>
            <a:ext cx="11720946" cy="68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71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4" y="0"/>
            <a:ext cx="9609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0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Decision</a:t>
            </a:r>
            <a:r>
              <a:rPr lang="en-US" spc="-45" dirty="0"/>
              <a:t> </a:t>
            </a:r>
            <a:r>
              <a:rPr lang="en-US" spc="-85" dirty="0"/>
              <a:t>Tree</a:t>
            </a:r>
            <a:r>
              <a:rPr lang="en-US" spc="-10" dirty="0"/>
              <a:t> </a:t>
            </a:r>
            <a:r>
              <a:rPr lang="en-US" spc="-5" dirty="0"/>
              <a:t>Learning</a:t>
            </a:r>
            <a:r>
              <a:rPr lang="en-US" spc="-20" dirty="0"/>
              <a:t> </a:t>
            </a:r>
            <a:r>
              <a:rPr lang="en-US" spc="-5" dirty="0"/>
              <a:t>Model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258291"/>
            <a:ext cx="10059924" cy="30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87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34" y="235527"/>
            <a:ext cx="9682367" cy="605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27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56" y="492152"/>
            <a:ext cx="9065887" cy="57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8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7" y="221673"/>
            <a:ext cx="9682367" cy="66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62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0" dirty="0"/>
              <a:t>C4.5</a:t>
            </a:r>
            <a:r>
              <a:rPr lang="en-US" b="1" spc="-35" dirty="0"/>
              <a:t> </a:t>
            </a:r>
            <a:r>
              <a:rPr lang="en-US" b="1" spc="-10" dirty="0"/>
              <a:t>Construction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1164" y="1842655"/>
            <a:ext cx="1144385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1.Works with missing values  by marking ‘?’</a:t>
            </a:r>
          </a:p>
          <a:p>
            <a:r>
              <a:rPr lang="en-US" sz="2800" dirty="0"/>
              <a:t>2.Buids C5.0 </a:t>
            </a:r>
          </a:p>
          <a:p>
            <a:r>
              <a:rPr lang="en-US" sz="2800" dirty="0"/>
              <a:t>3.Occam’s Razor problem ,two correct solutions, the simple one is chosen.</a:t>
            </a:r>
          </a:p>
          <a:p>
            <a:r>
              <a:rPr lang="en-US" sz="2800" dirty="0"/>
              <a:t>4.Need larger dataset for accuracy .</a:t>
            </a:r>
          </a:p>
          <a:p>
            <a:r>
              <a:rPr lang="en-US" sz="2800" dirty="0"/>
              <a:t>5.Uses gain ration as a measure during the construction of decision tree.</a:t>
            </a:r>
          </a:p>
          <a:p>
            <a:r>
              <a:rPr lang="en-US" sz="2800" dirty="0"/>
              <a:t>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9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096" y="1604772"/>
            <a:ext cx="9762744" cy="43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4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43" y="2125470"/>
            <a:ext cx="9319732" cy="38539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30" y="402813"/>
            <a:ext cx="9428522" cy="75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7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53" y="2585488"/>
            <a:ext cx="9754894" cy="368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4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7" y="180110"/>
            <a:ext cx="11790218" cy="1103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29" y="1283829"/>
            <a:ext cx="8703251" cy="543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95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33" y="4247912"/>
            <a:ext cx="6672493" cy="1465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814" y="1116857"/>
            <a:ext cx="8521933" cy="27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39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21" y="579234"/>
            <a:ext cx="9791158" cy="569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89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0272" y="609601"/>
            <a:ext cx="11741728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1.Model will classify both categorical and continuous valued target variables.</a:t>
            </a:r>
          </a:p>
          <a:p>
            <a:r>
              <a:rPr lang="en-US" sz="3200" dirty="0"/>
              <a:t>2.For a given training set X, hypothesis function f(X)as a decision tree.</a:t>
            </a:r>
          </a:p>
          <a:p>
            <a:r>
              <a:rPr lang="en-US" sz="3200" dirty="0"/>
              <a:t>3.The Decision tree generated a complete hypothesis space as a tree and allow us to search through the possible set of hypothesis.</a:t>
            </a:r>
          </a:p>
          <a:p>
            <a:endParaRPr lang="en-US" sz="3200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666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70" y="579234"/>
            <a:ext cx="9392259" cy="569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63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39" y="166256"/>
            <a:ext cx="10254870" cy="65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97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70" y="123382"/>
            <a:ext cx="9319732" cy="3007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44" y="2770909"/>
            <a:ext cx="9791158" cy="39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50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5" y="0"/>
            <a:ext cx="9573576" cy="627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83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13" y="615990"/>
            <a:ext cx="7434027" cy="56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95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16" y="172125"/>
            <a:ext cx="9682367" cy="651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46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36"/>
            <a:ext cx="9682367" cy="67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45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26" y="1393453"/>
            <a:ext cx="6817547" cy="40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37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5" dirty="0"/>
              <a:t>Structure</a:t>
            </a:r>
            <a:r>
              <a:rPr lang="en-US" b="1" spc="-40" dirty="0"/>
              <a:t> </a:t>
            </a:r>
            <a:r>
              <a:rPr lang="en-US" b="1" dirty="0"/>
              <a:t>of</a:t>
            </a:r>
            <a:r>
              <a:rPr lang="en-US" b="1" spc="-10" dirty="0"/>
              <a:t> </a:t>
            </a:r>
            <a:r>
              <a:rPr lang="en-US" b="1" dirty="0"/>
              <a:t>a</a:t>
            </a:r>
            <a:r>
              <a:rPr lang="en-US" b="1" spc="-30" dirty="0"/>
              <a:t> </a:t>
            </a:r>
            <a:r>
              <a:rPr lang="en-US" b="1" spc="-5" dirty="0"/>
              <a:t>Decision</a:t>
            </a:r>
            <a:r>
              <a:rPr lang="en-US" b="1" spc="-45" dirty="0"/>
              <a:t> </a:t>
            </a:r>
            <a:r>
              <a:rPr lang="en-US" b="1" spc="-85" dirty="0"/>
              <a:t>Tree</a:t>
            </a:r>
            <a:endParaRPr lang="en-US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3171" y="2104644"/>
            <a:ext cx="4105655" cy="26487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939" y="4881371"/>
            <a:ext cx="9686544" cy="75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1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399" y="193964"/>
            <a:ext cx="1165167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1.It is a structure with root node ,internal node/decision nodes, branches and leaf nodes.</a:t>
            </a:r>
            <a:br>
              <a:rPr lang="en-US" sz="2800" dirty="0">
                <a:latin typeface="Arial Rounded MT Bold" panose="020F0704030504030204" pitchFamily="34" charset="0"/>
              </a:rPr>
            </a:br>
            <a:r>
              <a:rPr lang="en-US" sz="2800" dirty="0">
                <a:latin typeface="Arial Rounded MT Bold" panose="020F0704030504030204" pitchFamily="34" charset="0"/>
              </a:rPr>
              <a:t>2.Topmost  tree node is root node 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3.Internal nodes are test nodes and also decision nodes 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4.These nodes represent a choice or test an input attribute and the outputs for a test condition.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5.The branches are labelled as per the outcomes or output values of the test condition.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6.Each decision is a path to a leaf node .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7.The leaf nodes represent the label or outcomes of a decision path.</a:t>
            </a:r>
          </a:p>
          <a:p>
            <a:pPr algn="just"/>
            <a:r>
              <a:rPr lang="en-US" sz="2800" dirty="0">
                <a:latin typeface="Arial Rounded MT Bold" panose="020F0704030504030204" pitchFamily="34" charset="0"/>
              </a:rPr>
              <a:t>8.Every path from root to leaf node represents the logical rule corresponds to a conjunction of test attributes and the whole tree represents the disjunction of these conjunctions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975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Structure </a:t>
            </a:r>
            <a:r>
              <a:rPr lang="en-US" dirty="0"/>
              <a:t>of</a:t>
            </a:r>
            <a:r>
              <a:rPr lang="en-US" spc="-5" dirty="0"/>
              <a:t> </a:t>
            </a:r>
            <a:r>
              <a:rPr lang="en-US" dirty="0"/>
              <a:t>a</a:t>
            </a:r>
            <a:r>
              <a:rPr lang="en-US" spc="-20" dirty="0"/>
              <a:t> </a:t>
            </a:r>
            <a:r>
              <a:rPr lang="en-US" spc="-5" dirty="0"/>
              <a:t>Decision</a:t>
            </a:r>
            <a:r>
              <a:rPr lang="en-US" spc="-40" dirty="0"/>
              <a:t> </a:t>
            </a:r>
            <a:r>
              <a:rPr lang="en-US" spc="-75" dirty="0"/>
              <a:t>Tree</a:t>
            </a:r>
            <a:endParaRPr lang="en-US" dirty="0"/>
          </a:p>
        </p:txBody>
      </p:sp>
      <p:sp>
        <p:nvSpPr>
          <p:cNvPr id="4" name="object 2"/>
          <p:cNvSpPr txBox="1"/>
          <p:nvPr/>
        </p:nvSpPr>
        <p:spPr>
          <a:xfrm>
            <a:off x="1076960" y="1657350"/>
            <a:ext cx="201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295" dirty="0">
                <a:latin typeface="Verdana"/>
                <a:cs typeface="Verdana"/>
              </a:rPr>
              <a:t>BUILDIN</a:t>
            </a:r>
            <a:r>
              <a:rPr sz="1800" b="1" i="1" spc="-330" dirty="0">
                <a:latin typeface="Verdana"/>
                <a:cs typeface="Verdana"/>
              </a:rPr>
              <a:t>G</a:t>
            </a:r>
            <a:r>
              <a:rPr sz="1800" b="1" i="1" spc="-114" dirty="0">
                <a:latin typeface="Verdana"/>
                <a:cs typeface="Verdana"/>
              </a:rPr>
              <a:t> </a:t>
            </a:r>
            <a:r>
              <a:rPr sz="1800" b="1" i="1" spc="-350" dirty="0">
                <a:latin typeface="Verdana"/>
                <a:cs typeface="Verdana"/>
              </a:rPr>
              <a:t>THE</a:t>
            </a:r>
            <a:r>
              <a:rPr sz="1800" b="1" i="1" spc="-125" dirty="0">
                <a:latin typeface="Verdana"/>
                <a:cs typeface="Verdana"/>
              </a:rPr>
              <a:t> </a:t>
            </a:r>
            <a:r>
              <a:rPr sz="1800" b="1" i="1" spc="-360" dirty="0">
                <a:latin typeface="Verdana"/>
                <a:cs typeface="Verdana"/>
              </a:rPr>
              <a:t>TREE</a:t>
            </a:r>
            <a:endParaRPr sz="180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696" y="2008632"/>
            <a:ext cx="10315956" cy="16885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3830502"/>
            <a:ext cx="5212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i="1" spc="-235" dirty="0">
                <a:latin typeface="Verdana"/>
                <a:cs typeface="Verdana"/>
              </a:rPr>
              <a:t>   KNOWLEDG</a:t>
            </a:r>
            <a:r>
              <a:rPr lang="en-US" b="1" i="1" spc="-195" dirty="0">
                <a:latin typeface="Verdana"/>
                <a:cs typeface="Verdana"/>
              </a:rPr>
              <a:t>E</a:t>
            </a:r>
            <a:r>
              <a:rPr lang="en-US" b="1" i="1" spc="-114" dirty="0">
                <a:latin typeface="Verdana"/>
                <a:cs typeface="Verdana"/>
              </a:rPr>
              <a:t> </a:t>
            </a:r>
            <a:r>
              <a:rPr lang="en-US" b="1" i="1" spc="-260" dirty="0">
                <a:latin typeface="Verdana"/>
                <a:cs typeface="Verdana"/>
              </a:rPr>
              <a:t>INFERENCE</a:t>
            </a:r>
            <a:r>
              <a:rPr lang="en-US" b="1" i="1" spc="-100" dirty="0">
                <a:latin typeface="Verdana"/>
                <a:cs typeface="Verdana"/>
              </a:rPr>
              <a:t> </a:t>
            </a:r>
            <a:r>
              <a:rPr lang="en-US" b="1" i="1" spc="-195" dirty="0">
                <a:latin typeface="Verdana"/>
                <a:cs typeface="Verdana"/>
              </a:rPr>
              <a:t>OR</a:t>
            </a:r>
            <a:r>
              <a:rPr lang="en-US" b="1" i="1" spc="-114" dirty="0">
                <a:latin typeface="Verdana"/>
                <a:cs typeface="Verdana"/>
              </a:rPr>
              <a:t> </a:t>
            </a:r>
            <a:r>
              <a:rPr lang="en-US" b="1" i="1" spc="-245" dirty="0">
                <a:latin typeface="Verdana"/>
                <a:cs typeface="Verdana"/>
              </a:rPr>
              <a:t>CLASSIFICATION</a:t>
            </a:r>
            <a:endParaRPr lang="en-US" dirty="0">
              <a:latin typeface="Verdana"/>
              <a:cs typeface="Verdana"/>
            </a:endParaRPr>
          </a:p>
        </p:txBody>
      </p:sp>
      <p:pic>
        <p:nvPicPr>
          <p:cNvPr id="8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8952" y="4605389"/>
            <a:ext cx="10553700" cy="192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4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/>
              <a:t>Advantages</a:t>
            </a:r>
            <a:r>
              <a:rPr lang="en-US" spc="-10" dirty="0"/>
              <a:t> of </a:t>
            </a:r>
            <a:r>
              <a:rPr lang="en-US" spc="-5" dirty="0"/>
              <a:t>Decision</a:t>
            </a:r>
            <a:r>
              <a:rPr lang="en-US" spc="-40" dirty="0"/>
              <a:t> </a:t>
            </a:r>
            <a:r>
              <a:rPr lang="en-US" spc="-60" dirty="0"/>
              <a:t>Trees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583" y="2257044"/>
            <a:ext cx="10466832" cy="23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25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" dirty="0"/>
              <a:t>Disadvantages</a:t>
            </a:r>
            <a:r>
              <a:rPr lang="en-US" spc="-15" dirty="0"/>
              <a:t> </a:t>
            </a:r>
            <a:r>
              <a:rPr lang="en-US" spc="-10" dirty="0"/>
              <a:t>of </a:t>
            </a:r>
            <a:r>
              <a:rPr lang="en-US" spc="-5" dirty="0"/>
              <a:t>Decision</a:t>
            </a:r>
            <a:r>
              <a:rPr lang="en-US" spc="-40" dirty="0"/>
              <a:t> </a:t>
            </a:r>
            <a:r>
              <a:rPr lang="en-US" spc="-60" dirty="0"/>
              <a:t>Trees</a:t>
            </a:r>
            <a:endParaRPr lang="en-US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9283" y="1969007"/>
            <a:ext cx="9933432" cy="35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76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9" y="346477"/>
            <a:ext cx="11372997" cy="59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27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291</Words>
  <Application>Microsoft Office PowerPoint</Application>
  <PresentationFormat>Widescreen</PresentationFormat>
  <Paragraphs>42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Chapter 6 Decision Tree Learning </vt:lpstr>
      <vt:lpstr>Decision Tree Learning Model</vt:lpstr>
      <vt:lpstr>PowerPoint Presentation</vt:lpstr>
      <vt:lpstr>Structure of a Decision Tree</vt:lpstr>
      <vt:lpstr>PowerPoint Presentation</vt:lpstr>
      <vt:lpstr>Structure of a Decision Tree</vt:lpstr>
      <vt:lpstr>Advantages of Decision Trees</vt:lpstr>
      <vt:lpstr>Disadvantages of Decision Trees</vt:lpstr>
      <vt:lpstr>PowerPoint Presentation</vt:lpstr>
      <vt:lpstr>PowerPoint Presentation</vt:lpstr>
      <vt:lpstr>Fundamentals of Entropy</vt:lpstr>
      <vt:lpstr>General Algorithm for Decision Trees</vt:lpstr>
      <vt:lpstr>Decision Tree Induction Algorithms</vt:lpstr>
      <vt:lpstr>ID3 Tree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C4.5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 Decision Tree Learning</dc:title>
  <dc:creator>Microsoft account</dc:creator>
  <cp:lastModifiedBy>kushalsajjan13@gmail.com</cp:lastModifiedBy>
  <cp:revision>21</cp:revision>
  <dcterms:created xsi:type="dcterms:W3CDTF">2024-06-06T06:56:48Z</dcterms:created>
  <dcterms:modified xsi:type="dcterms:W3CDTF">2024-06-21T07:29:48Z</dcterms:modified>
</cp:coreProperties>
</file>